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68" r:id="rId3"/>
    <p:sldId id="271" r:id="rId4"/>
    <p:sldId id="272" r:id="rId5"/>
    <p:sldId id="270" r:id="rId6"/>
    <p:sldId id="260" r:id="rId7"/>
    <p:sldId id="279" r:id="rId8"/>
    <p:sldId id="283" r:id="rId9"/>
    <p:sldId id="259" r:id="rId10"/>
    <p:sldId id="285" r:id="rId11"/>
    <p:sldId id="286" r:id="rId12"/>
    <p:sldId id="284" r:id="rId13"/>
    <p:sldId id="273" r:id="rId14"/>
    <p:sldId id="281" r:id="rId15"/>
    <p:sldId id="280" r:id="rId16"/>
    <p:sldId id="282" r:id="rId17"/>
    <p:sldId id="262" r:id="rId18"/>
    <p:sldId id="274" r:id="rId19"/>
    <p:sldId id="275" r:id="rId20"/>
    <p:sldId id="269" r:id="rId21"/>
    <p:sldId id="263" r:id="rId22"/>
    <p:sldId id="264" r:id="rId23"/>
    <p:sldId id="277" r:id="rId24"/>
    <p:sldId id="276" r:id="rId25"/>
    <p:sldId id="287" r:id="rId26"/>
    <p:sldId id="288" r:id="rId27"/>
    <p:sldId id="290" r:id="rId28"/>
    <p:sldId id="265" r:id="rId29"/>
    <p:sldId id="289" r:id="rId30"/>
    <p:sldId id="26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82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001C-2510-44B7-AF9A-6B01F610CE3F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54B89D7-1EA5-4A6C-88D0-698A5DA6A3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001C-2510-44B7-AF9A-6B01F610CE3F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89D7-1EA5-4A6C-88D0-698A5DA6A3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001C-2510-44B7-AF9A-6B01F610CE3F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89D7-1EA5-4A6C-88D0-698A5DA6A3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001C-2510-44B7-AF9A-6B01F610CE3F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54B89D7-1EA5-4A6C-88D0-698A5DA6A3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001C-2510-44B7-AF9A-6B01F610CE3F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89D7-1EA5-4A6C-88D0-698A5DA6A3A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001C-2510-44B7-AF9A-6B01F610CE3F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89D7-1EA5-4A6C-88D0-698A5DA6A3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001C-2510-44B7-AF9A-6B01F610CE3F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454B89D7-1EA5-4A6C-88D0-698A5DA6A3A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001C-2510-44B7-AF9A-6B01F610CE3F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89D7-1EA5-4A6C-88D0-698A5DA6A3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001C-2510-44B7-AF9A-6B01F610CE3F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89D7-1EA5-4A6C-88D0-698A5DA6A3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001C-2510-44B7-AF9A-6B01F610CE3F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89D7-1EA5-4A6C-88D0-698A5DA6A3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001C-2510-44B7-AF9A-6B01F610CE3F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89D7-1EA5-4A6C-88D0-698A5DA6A3A6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CF8001C-2510-44B7-AF9A-6B01F610CE3F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54B89D7-1EA5-4A6C-88D0-698A5DA6A3A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69804" cy="6885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2276872"/>
            <a:ext cx="87937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7030A0"/>
                </a:solidFill>
              </a:rPr>
              <a:t>Отчет </a:t>
            </a:r>
          </a:p>
          <a:p>
            <a:pPr algn="ctr"/>
            <a:r>
              <a:rPr lang="ru-RU" sz="2800" b="1" dirty="0">
                <a:solidFill>
                  <a:srgbClr val="7030A0"/>
                </a:solidFill>
              </a:rPr>
              <a:t>о проекте	</a:t>
            </a:r>
          </a:p>
          <a:p>
            <a:pPr algn="ctr"/>
            <a:r>
              <a:rPr lang="ru-RU" sz="2800" b="1" dirty="0">
                <a:solidFill>
                  <a:srgbClr val="7030A0"/>
                </a:solidFill>
              </a:rPr>
              <a:t>«Вечный огонь памяти</a:t>
            </a:r>
            <a:r>
              <a:rPr lang="ru-RU" sz="2800" dirty="0">
                <a:solidFill>
                  <a:srgbClr val="7030A0"/>
                </a:solidFill>
              </a:rPr>
              <a:t>», </a:t>
            </a:r>
          </a:p>
          <a:p>
            <a:pPr algn="ctr"/>
            <a:r>
              <a:rPr lang="ru-RU" sz="2800" dirty="0">
                <a:solidFill>
                  <a:srgbClr val="7030A0"/>
                </a:solidFill>
              </a:rPr>
              <a:t>посвящённый празднованию Дня Победы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0"/>
            <a:ext cx="85556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Муниципальное автономное дошкольное образовательное учреждение </a:t>
            </a:r>
            <a:br>
              <a:rPr lang="ru-RU" dirty="0"/>
            </a:br>
            <a:r>
              <a:rPr lang="ru-RU" dirty="0"/>
              <a:t>   «Детский сад №77»	</a:t>
            </a:r>
          </a:p>
        </p:txBody>
      </p:sp>
    </p:spTree>
    <p:extLst>
      <p:ext uri="{BB962C8B-B14F-4D97-AF65-F5344CB8AC3E}">
        <p14:creationId xmlns:p14="http://schemas.microsoft.com/office/powerpoint/2010/main" val="4033274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C56566-BDAD-4678-BCD0-CB0CB04A74AD}"/>
              </a:ext>
            </a:extLst>
          </p:cNvPr>
          <p:cNvSpPr txBox="1"/>
          <p:nvPr/>
        </p:nvSpPr>
        <p:spPr>
          <a:xfrm>
            <a:off x="323528" y="188640"/>
            <a:ext cx="9131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7030A0"/>
                </a:solidFill>
              </a:rPr>
              <a:t>Беседа «Дети войны», рассматривание иллюстраций «Военная техника» в группе №17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EEC3FA-7DAC-4844-A1BF-E9E92AFED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7904">
            <a:off x="551472" y="1506405"/>
            <a:ext cx="3232900" cy="409001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A33FB0-8E19-4424-9181-E35583F91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6424">
            <a:off x="4889260" y="1478135"/>
            <a:ext cx="3638748" cy="415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95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307A69-4F40-4410-ADCC-CA5C0E41E62F}"/>
              </a:ext>
            </a:extLst>
          </p:cNvPr>
          <p:cNvSpPr txBox="1"/>
          <p:nvPr/>
        </p:nvSpPr>
        <p:spPr>
          <a:xfrm>
            <a:off x="899592" y="332656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7030A0"/>
                </a:solidFill>
              </a:rPr>
              <a:t>Рисование ладошками «Вечный огонь» в группе №17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43397A-B97B-460A-AEA6-311713549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980728"/>
            <a:ext cx="4608512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00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CFA846-4B12-4D02-846C-B56FDEE32FD1}"/>
              </a:ext>
            </a:extLst>
          </p:cNvPr>
          <p:cNvSpPr txBox="1"/>
          <p:nvPr/>
        </p:nvSpPr>
        <p:spPr>
          <a:xfrm>
            <a:off x="539552" y="332656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7030A0"/>
                </a:solidFill>
              </a:rPr>
              <a:t>Творческие работы группы №22: «Солдатский треугольник», «Письмо солдату»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2B0625-D2B3-4B60-9BA0-DEC01C14E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5133">
            <a:off x="321635" y="1482367"/>
            <a:ext cx="3672408" cy="46109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3FC5EE-6AB2-49AD-AA32-177D76AFB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2234">
            <a:off x="5179852" y="1556549"/>
            <a:ext cx="3456384" cy="464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31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0167246-515B-43EE-BE4A-CD7EC84CDE86}"/>
              </a:ext>
            </a:extLst>
          </p:cNvPr>
          <p:cNvSpPr txBox="1"/>
          <p:nvPr/>
        </p:nvSpPr>
        <p:spPr>
          <a:xfrm>
            <a:off x="481982" y="116632"/>
            <a:ext cx="8482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7030A0"/>
                </a:solidFill>
              </a:rPr>
              <a:t>Чтение книг, рассматривание альбомов «Подвиги собак в ВОВ», «9 мая – День Победы»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EAA656-D3A3-4F0F-8F70-CDCE10245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82" y="1019364"/>
            <a:ext cx="3810000" cy="28575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FCCF45-4003-4301-BD54-0AF987141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434" y="3948600"/>
            <a:ext cx="3810000" cy="28575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0B0CB48-BDE0-474B-98C7-021EEBB09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79" y="3948599"/>
            <a:ext cx="4104456" cy="284018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4B5C50-1CDD-4A28-9DF6-454AAA58AC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066" y="653568"/>
            <a:ext cx="3142954" cy="320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92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A98ACD-F024-4187-A180-0AE88C6D1DD9}"/>
              </a:ext>
            </a:extLst>
          </p:cNvPr>
          <p:cNvSpPr txBox="1"/>
          <p:nvPr/>
        </p:nvSpPr>
        <p:spPr>
          <a:xfrm>
            <a:off x="251520" y="260648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>
                <a:solidFill>
                  <a:srgbClr val="7030A0"/>
                </a:solidFill>
              </a:rPr>
              <a:t>           </a:t>
            </a:r>
            <a:r>
              <a:rPr lang="ru-RU" sz="2400" b="1" i="1" dirty="0">
                <a:solidFill>
                  <a:srgbClr val="7030A0"/>
                </a:solidFill>
              </a:rPr>
              <a:t>Знакомство с георгиевской ленточкой, игра «Мы -                           	солдаты!», конструирование «Пилот-солдат»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6B3441-E2D3-4D2A-AED8-7B2037E31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3168352" cy="381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C6998D-D6BF-4CFE-BA9E-3EA47C1BB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124744"/>
            <a:ext cx="3217540" cy="37444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8A0AB7-B5A6-44DF-98C7-D7AE387D2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467" y="3861048"/>
            <a:ext cx="4104456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977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46AB75-D3D3-487B-958A-EC4752D448DE}"/>
              </a:ext>
            </a:extLst>
          </p:cNvPr>
          <p:cNvSpPr txBox="1"/>
          <p:nvPr/>
        </p:nvSpPr>
        <p:spPr>
          <a:xfrm>
            <a:off x="827584" y="260648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7030A0"/>
                </a:solidFill>
              </a:rPr>
              <a:t>              </a:t>
            </a:r>
            <a:r>
              <a:rPr lang="ru-RU" sz="2400" b="1" i="1" dirty="0" err="1">
                <a:solidFill>
                  <a:srgbClr val="7030A0"/>
                </a:solidFill>
              </a:rPr>
              <a:t>Пластилинография</a:t>
            </a:r>
            <a:r>
              <a:rPr lang="ru-RU" sz="2400" b="1" i="1" dirty="0">
                <a:solidFill>
                  <a:srgbClr val="7030A0"/>
                </a:solidFill>
              </a:rPr>
              <a:t> «Вечный огонь»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FC87FF-914A-4270-93DC-B58495490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93682"/>
            <a:ext cx="4104456" cy="295134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AB3123-CFC9-4342-9B22-E269743FA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015425"/>
            <a:ext cx="2857500" cy="381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024BCDD-4E5D-49A0-ADE7-FDC7E447F5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990" y="2985546"/>
            <a:ext cx="2857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29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29442D-DD61-46B0-8BE2-BBC4572DC861}"/>
              </a:ext>
            </a:extLst>
          </p:cNvPr>
          <p:cNvSpPr txBox="1"/>
          <p:nvPr/>
        </p:nvSpPr>
        <p:spPr>
          <a:xfrm>
            <a:off x="611560" y="260648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7030A0"/>
                </a:solidFill>
              </a:rPr>
              <a:t>    	Лепка «Вечный огонь», «Военная техника»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C0F3AE-E240-42A1-BF49-BAA1CE3E4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98" y="866329"/>
            <a:ext cx="3384376" cy="3600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A2C914-0692-48DE-BA54-039C826A5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570" y="866329"/>
            <a:ext cx="2857500" cy="3600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122588-97D6-4455-BC13-828EF132C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789040"/>
            <a:ext cx="4193827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47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5" y="18864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>
                <a:solidFill>
                  <a:srgbClr val="7030A0"/>
                </a:solidFill>
              </a:rPr>
              <a:t>	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552" y="207620"/>
            <a:ext cx="7919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7030A0"/>
                </a:solidFill>
              </a:rPr>
              <a:t>Дидактические игры: «Сложи флаг России», «Народные </a:t>
            </a:r>
          </a:p>
          <a:p>
            <a:r>
              <a:rPr lang="ru-RU" sz="2400" b="1" i="1" dirty="0">
                <a:solidFill>
                  <a:srgbClr val="7030A0"/>
                </a:solidFill>
              </a:rPr>
              <a:t>              праздники», «Символы России»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AB389F-767B-4B95-91B6-3D6D42A69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8503">
            <a:off x="502732" y="1219615"/>
            <a:ext cx="2830028" cy="33065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BECBD4-EAF7-438B-97E9-3DC729EB5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7979">
            <a:off x="5654716" y="1130599"/>
            <a:ext cx="2857500" cy="33550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0A0DE30-4116-4C2E-B8F9-4D660533C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070971"/>
            <a:ext cx="3012080" cy="369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04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92644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7030A0"/>
                </a:solidFill>
              </a:rPr>
              <a:t>      Творческая работа «Праздничная открытка»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2EE1CD-840D-4BB4-9C71-A9B8EEF9C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65978">
            <a:off x="906939" y="309460"/>
            <a:ext cx="2829089" cy="37750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F9C93E-4ADD-49ED-BA7C-B354D96D0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488">
            <a:off x="5905280" y="873736"/>
            <a:ext cx="2801626" cy="38486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2AFB2A-F496-44E8-BC1A-A847E64FAB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305903"/>
            <a:ext cx="3096344" cy="345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44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168399"/>
            <a:ext cx="4266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>
                <a:solidFill>
                  <a:srgbClr val="7030A0"/>
                </a:solidFill>
              </a:rPr>
              <a:t>     Рисование  «Вечный огонь»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CA5606-B647-42B7-960D-22A5C78C6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17" y="692696"/>
            <a:ext cx="4139183" cy="304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CFF076-9836-49CC-ADB5-DABE5A8BBC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57616" y="2495311"/>
            <a:ext cx="3672410" cy="453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671529"/>
            <a:ext cx="898431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Актуальность.</a:t>
            </a:r>
          </a:p>
          <a:p>
            <a:endParaRPr lang="ru-RU" sz="2400" b="1" dirty="0">
              <a:solidFill>
                <a:srgbClr val="7030A0"/>
              </a:solidFill>
            </a:endParaRPr>
          </a:p>
          <a:p>
            <a:r>
              <a:rPr lang="ru-RU" dirty="0"/>
              <a:t>Воспитание патриотизма является одним из основных  направлений российской </a:t>
            </a:r>
          </a:p>
          <a:p>
            <a:r>
              <a:rPr lang="ru-RU" dirty="0"/>
              <a:t>системы образования и воспитания. Патриотизм включает в себя любовь к Родине, земле, где родился, гордость за исторические свершения народа. Но в силу последних перемен всё более заметной стала утрата нашим обществом</a:t>
            </a:r>
          </a:p>
          <a:p>
            <a:r>
              <a:rPr lang="ru-RU" dirty="0"/>
              <a:t>патриотического сознания. Поэтому необходимо ещё до школы сформировать у</a:t>
            </a:r>
          </a:p>
          <a:p>
            <a:r>
              <a:rPr lang="ru-RU" dirty="0"/>
              <a:t>детей первоначальные представления об истории нашей Родины, о подвиге родного народа в борьбе с фашизмом в годы ВОВ. В 2024 г. исполняется знаменательная дата– 79-летие Победы в ВОВ. Создание проекта направлено</a:t>
            </a:r>
          </a:p>
          <a:p>
            <a:r>
              <a:rPr lang="ru-RU" dirty="0"/>
              <a:t>на работу по воспитанию у дошкольников чувства гордости за свой народ, уважения к его свершениям и достойным страницам истории, предполагает привлечение детей и родителей к участию в мероприятиях по подготовке к празднованию 79-летия Победы.     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0557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4236" y="142060"/>
            <a:ext cx="8170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7030A0"/>
                </a:solidFill>
              </a:rPr>
              <a:t>Просмотр фильмов и презентаций: «Дети-герои», «Как начиналась война», «Животные, которые помогали в годы войны»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C0C695-502B-4282-A47E-E8CA145711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2388"/>
            <a:ext cx="4164454" cy="29950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ECD444-480B-4974-8DAE-1F0DFC4EC5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393" y="1342388"/>
            <a:ext cx="3794095" cy="3016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B662CD-3DA6-404E-84C2-AE670654D9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758042"/>
            <a:ext cx="5228497" cy="297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61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D44B0B-B2A9-414B-A0E7-32B5BF4AB65B}"/>
              </a:ext>
            </a:extLst>
          </p:cNvPr>
          <p:cNvSpPr txBox="1"/>
          <p:nvPr/>
        </p:nvSpPr>
        <p:spPr>
          <a:xfrm>
            <a:off x="971599" y="260648"/>
            <a:ext cx="6840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7030A0"/>
                </a:solidFill>
              </a:rPr>
              <a:t>Коллективная работа группы №16 «День Победы»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9A6BDB-384E-4069-BF1C-9B6C9B043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74" y="878694"/>
            <a:ext cx="3598801" cy="28083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5D1FAF-E4AD-423C-AEC9-5E552636F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878694"/>
            <a:ext cx="3838841" cy="28083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8799A7A-7592-404D-A419-3D8D1A938F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947">
            <a:off x="4517817" y="3419844"/>
            <a:ext cx="4386186" cy="30963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74F044-285A-4E7C-A8A3-6E7425222C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63335">
            <a:off x="764048" y="3019337"/>
            <a:ext cx="2966849" cy="389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500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133663"/>
            <a:ext cx="7128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7030A0"/>
                </a:solidFill>
              </a:rPr>
              <a:t>              </a:t>
            </a:r>
            <a:r>
              <a:rPr lang="ru-RU" sz="2400" b="1" i="1" dirty="0" err="1">
                <a:solidFill>
                  <a:srgbClr val="7030A0"/>
                </a:solidFill>
              </a:rPr>
              <a:t>Видеочеллендж</a:t>
            </a:r>
            <a:r>
              <a:rPr lang="ru-RU" sz="2400" b="1" i="1" dirty="0">
                <a:solidFill>
                  <a:srgbClr val="7030A0"/>
                </a:solidFill>
              </a:rPr>
              <a:t> «Детям о войне»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6AE150-FDFF-4867-B9CC-DEF7405D0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836712"/>
            <a:ext cx="3883851" cy="25202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F59681-F834-449F-9F46-CA7BBDF09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17032"/>
            <a:ext cx="3744416" cy="26642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3B4525-4C85-4639-9966-FEB0F1ED51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614" y="1700808"/>
            <a:ext cx="4037678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6582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89851"/>
            <a:ext cx="7942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7030A0"/>
                </a:solidFill>
              </a:rPr>
              <a:t>Праздничный концерт «День Победы – День памяти и </a:t>
            </a:r>
          </a:p>
          <a:p>
            <a:r>
              <a:rPr lang="ru-RU" sz="2400" b="1" i="1" dirty="0">
                <a:solidFill>
                  <a:srgbClr val="7030A0"/>
                </a:solidFill>
              </a:rPr>
              <a:t>славы» (старшая группа)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9EBFCA-4D1E-44FA-AACA-B5415C37E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71" y="1041906"/>
            <a:ext cx="3960440" cy="27748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19E002-0518-43FF-BCCE-AF26E5632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884004"/>
            <a:ext cx="4126013" cy="27748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E7E42D0-FBBD-44B4-A759-FE7E55CBB5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72" y="4005064"/>
            <a:ext cx="3960440" cy="25521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9E4491-E57F-4CE2-832F-A49702A084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041906"/>
            <a:ext cx="4032448" cy="267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4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2545B0-68A2-4816-98D3-46E325946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303" y="791936"/>
            <a:ext cx="4896544" cy="31546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4E75E5-B445-4821-8A5D-BCA9E557CE9C}"/>
              </a:ext>
            </a:extLst>
          </p:cNvPr>
          <p:cNvSpPr txBox="1"/>
          <p:nvPr/>
        </p:nvSpPr>
        <p:spPr>
          <a:xfrm>
            <a:off x="395536" y="260648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7030A0"/>
                </a:solidFill>
              </a:rPr>
              <a:t>Приглашение ветеранов округа. Выступление ансамбля «Калинка»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C58377-8BC0-4127-9CB5-F1604EBCA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4" y="3459511"/>
            <a:ext cx="4579885" cy="331236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4CD7D7-5F36-4D08-AB07-29DF6BE887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3645024"/>
            <a:ext cx="4471364" cy="315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681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2BA57C-7865-48FB-8C09-8BA32F899D2E}"/>
              </a:ext>
            </a:extLst>
          </p:cNvPr>
          <p:cNvSpPr txBox="1"/>
          <p:nvPr/>
        </p:nvSpPr>
        <p:spPr>
          <a:xfrm>
            <a:off x="467544" y="188640"/>
            <a:ext cx="7928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7030A0"/>
                </a:solidFill>
              </a:rPr>
              <a:t>Праздничный концерт «День Победы – День памяти с славы!» (подготовительные группы)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17802A-AF17-4CCD-A5DF-2ABDD59A4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3857751"/>
            <a:ext cx="4392489" cy="28178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6E9E52-56D4-4483-AEAC-BDDC1AA65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85159"/>
            <a:ext cx="4292635" cy="29630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82581E-0D13-4287-A2CA-7D77D15E54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08831"/>
            <a:ext cx="4292885" cy="26949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C40E14F-46AB-40FF-81A7-8E2311450B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47" y="967296"/>
            <a:ext cx="4464497" cy="281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5341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B5AB40-C2C8-4CA0-AFD6-5D55B08CB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01008"/>
            <a:ext cx="4248472" cy="32033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61A693-E894-47F1-9E69-2C84FF5BE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62357"/>
            <a:ext cx="4320480" cy="30632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B8751B-DAF0-44D0-93F7-F01557A24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01008"/>
            <a:ext cx="4248472" cy="31946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CD6E62-4870-4070-A359-EA3F1FBE2D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46" y="162356"/>
            <a:ext cx="4248472" cy="306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894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32D8D8-D00F-4650-AFAA-F70DB962A5BA}"/>
              </a:ext>
            </a:extLst>
          </p:cNvPr>
          <p:cNvSpPr txBox="1"/>
          <p:nvPr/>
        </p:nvSpPr>
        <p:spPr>
          <a:xfrm>
            <a:off x="539552" y="332656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</a:t>
            </a:r>
            <a:r>
              <a:rPr lang="ru-RU" sz="2400" b="1" dirty="0">
                <a:solidFill>
                  <a:srgbClr val="7030A0"/>
                </a:solidFill>
              </a:rPr>
              <a:t>Участие в Х городском Фестивале чтецов и вокалистов                     		«Была война, была Победа…»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8CA037-32EE-4D7A-A2A7-1FB83FB3B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00808"/>
            <a:ext cx="6120680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351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343" y="84358"/>
            <a:ext cx="6466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7030A0"/>
                </a:solidFill>
              </a:rPr>
              <a:t>	         </a:t>
            </a:r>
            <a:r>
              <a:rPr lang="ru-RU" sz="2400" b="1" i="1" dirty="0">
                <a:solidFill>
                  <a:srgbClr val="7030A0"/>
                </a:solidFill>
              </a:rPr>
              <a:t>Акция «Помним и гордимся!»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D3376E-014B-4622-A44B-B2B5D2E45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455">
            <a:off x="6293710" y="616076"/>
            <a:ext cx="2571306" cy="382885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18E4B5-5715-4220-B6A0-E3ECA7EC2A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122" y="727932"/>
            <a:ext cx="2143125" cy="36691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FB8076E-8D8A-4B07-8155-FB742368D6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3086">
            <a:off x="320634" y="619361"/>
            <a:ext cx="2502937" cy="381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BDBA57D-462C-43D0-A16F-57C6B3C399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859" y="4005064"/>
            <a:ext cx="4252038" cy="266839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43B10AD-2C38-41EB-B832-2AC626FB3E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86" y="3651394"/>
            <a:ext cx="2368854" cy="312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123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D456A7-752E-4EE2-ACAA-CACD3F37A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2376264" cy="33123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B87FDC-6639-427A-AF1C-5DCA8CBFB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16632"/>
            <a:ext cx="2569468" cy="36724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320C60-EE46-4091-A173-16C11E102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472" y="332656"/>
            <a:ext cx="2857500" cy="381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53803B-EEE7-4CC3-A530-B11476E6B1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00" y="3288665"/>
            <a:ext cx="2684288" cy="349653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9FAA5CF-12F6-400A-83A6-0FDD68A374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442" y="3264907"/>
            <a:ext cx="2684288" cy="349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981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692696"/>
            <a:ext cx="871296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Цель проекта:</a:t>
            </a:r>
            <a:r>
              <a:rPr lang="ru-RU" sz="2800" b="1" dirty="0"/>
              <a:t> </a:t>
            </a:r>
          </a:p>
          <a:p>
            <a:endParaRPr lang="ru-RU" b="1" dirty="0"/>
          </a:p>
          <a:p>
            <a:r>
              <a:rPr lang="ru-RU" dirty="0"/>
              <a:t>    </a:t>
            </a:r>
            <a:r>
              <a:rPr lang="ru-RU" sz="2400" dirty="0"/>
              <a:t>Формирование у детей чувства исторической </a:t>
            </a:r>
          </a:p>
          <a:p>
            <a:r>
              <a:rPr lang="ru-RU" sz="2400" dirty="0"/>
              <a:t>сопричастности к своему народу, чувства уважения к людям</a:t>
            </a:r>
          </a:p>
          <a:p>
            <a:r>
              <a:rPr lang="ru-RU" sz="2400" dirty="0"/>
              <a:t>военного поколения, гордости за их подвиг, восстановление </a:t>
            </a:r>
          </a:p>
          <a:p>
            <a:r>
              <a:rPr lang="ru-RU" sz="2400" dirty="0"/>
              <a:t>утраченных связей между поколениями через встречу</a:t>
            </a:r>
          </a:p>
          <a:p>
            <a:r>
              <a:rPr lang="ru-RU" sz="2400" dirty="0"/>
              <a:t> с ветеранами труда.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2898361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1588"/>
            <a:ext cx="91995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5200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8640"/>
            <a:ext cx="8928992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Задачи:</a:t>
            </a:r>
          </a:p>
          <a:p>
            <a:r>
              <a:rPr lang="ru-RU" sz="2000" dirty="0"/>
              <a:t>- обобщить и расширить знания детей о Великой Отечественной</a:t>
            </a:r>
          </a:p>
          <a:p>
            <a:r>
              <a:rPr lang="ru-RU" sz="2000" dirty="0"/>
              <a:t>Войне: городах-героях, героях войны, боевых наградах, о работе</a:t>
            </a:r>
          </a:p>
          <a:p>
            <a:r>
              <a:rPr lang="ru-RU" sz="2000" dirty="0"/>
              <a:t>в тылу;</a:t>
            </a:r>
          </a:p>
          <a:p>
            <a:r>
              <a:rPr lang="ru-RU" sz="2000" dirty="0"/>
              <a:t>- формировать у детей понятие, что «Вечный огонь» - память о погибших;</a:t>
            </a:r>
          </a:p>
          <a:p>
            <a:r>
              <a:rPr lang="ru-RU" sz="2000" dirty="0"/>
              <a:t>-  воспитывать патриотические чувства через художественную</a:t>
            </a:r>
          </a:p>
          <a:p>
            <a:r>
              <a:rPr lang="ru-RU" sz="2000" dirty="0"/>
              <a:t>литературу; </a:t>
            </a:r>
          </a:p>
          <a:p>
            <a:r>
              <a:rPr lang="ru-RU" sz="2000" dirty="0"/>
              <a:t>- расширять музыкальный кругозор детей, познакомить с лучшими образцами песен военных лет;</a:t>
            </a:r>
          </a:p>
          <a:p>
            <a:r>
              <a:rPr lang="ru-RU" sz="2000" dirty="0"/>
              <a:t>- развивать творческие способности средствами художественно-</a:t>
            </a:r>
          </a:p>
          <a:p>
            <a:r>
              <a:rPr lang="ru-RU" sz="2000" dirty="0"/>
              <a:t>эстетического воспитания;</a:t>
            </a:r>
          </a:p>
          <a:p>
            <a:r>
              <a:rPr lang="ru-RU" sz="2000" dirty="0"/>
              <a:t>- формировать связную речь, выражая свои чувства посредством </a:t>
            </a:r>
          </a:p>
          <a:p>
            <a:r>
              <a:rPr lang="ru-RU" sz="2000" dirty="0"/>
              <a:t>монологической речи, обогащать словарный запас;</a:t>
            </a:r>
          </a:p>
          <a:p>
            <a:r>
              <a:rPr lang="ru-RU" sz="2000" dirty="0"/>
              <a:t>- воспитывать стремление к исследованию военной истории своей семьи;</a:t>
            </a:r>
          </a:p>
          <a:p>
            <a:r>
              <a:rPr lang="ru-RU" sz="2000" dirty="0"/>
              <a:t>- привлечь родителей и соц. партнёров к совместной деятельности. </a:t>
            </a:r>
          </a:p>
          <a:p>
            <a:r>
              <a:rPr lang="ru-RU" sz="2000" b="1" dirty="0">
                <a:solidFill>
                  <a:srgbClr val="7030A0"/>
                </a:solidFill>
              </a:rPr>
              <a:t>Участники проекта: дети, педагоги, родители, соц. партнеры.</a:t>
            </a:r>
          </a:p>
          <a:p>
            <a:r>
              <a:rPr lang="ru-RU" sz="2000" b="1" dirty="0">
                <a:solidFill>
                  <a:srgbClr val="7030A0"/>
                </a:solidFill>
              </a:rPr>
              <a:t>Руководители проекта </a:t>
            </a:r>
            <a:r>
              <a:rPr lang="ru-RU" sz="2000" i="1" dirty="0">
                <a:solidFill>
                  <a:srgbClr val="7030A0"/>
                </a:solidFill>
              </a:rPr>
              <a:t>(корпус 2)</a:t>
            </a:r>
            <a:r>
              <a:rPr lang="ru-RU" sz="2000" dirty="0">
                <a:solidFill>
                  <a:srgbClr val="7030A0"/>
                </a:solidFill>
              </a:rPr>
              <a:t>: </a:t>
            </a:r>
          </a:p>
          <a:p>
            <a:r>
              <a:rPr lang="ru-RU" sz="2000" b="1" dirty="0" err="1">
                <a:solidFill>
                  <a:srgbClr val="7030A0"/>
                </a:solidFill>
              </a:rPr>
              <a:t>Лацвиева</a:t>
            </a:r>
            <a:r>
              <a:rPr lang="ru-RU" sz="2000" b="1" dirty="0">
                <a:solidFill>
                  <a:srgbClr val="7030A0"/>
                </a:solidFill>
              </a:rPr>
              <a:t> Оксана Владимировна (музыкальный руководитель), </a:t>
            </a:r>
          </a:p>
          <a:p>
            <a:r>
              <a:rPr lang="ru-RU" sz="2000" b="1" dirty="0">
                <a:solidFill>
                  <a:srgbClr val="7030A0"/>
                </a:solidFill>
              </a:rPr>
              <a:t>Краснова Светлана Петровна (воспитатель)</a:t>
            </a:r>
          </a:p>
          <a:p>
            <a:r>
              <a:rPr lang="ru-RU" sz="2000" b="1" dirty="0">
                <a:solidFill>
                  <a:srgbClr val="7030A0"/>
                </a:solidFill>
              </a:rPr>
              <a:t>Срок реализации проекта: </a:t>
            </a:r>
            <a:r>
              <a:rPr lang="ru-RU" sz="2000" b="1" i="1" dirty="0">
                <a:solidFill>
                  <a:srgbClr val="7030A0"/>
                </a:solidFill>
              </a:rPr>
              <a:t>с 26.04.2024 г. – 13.05.2024 г.</a:t>
            </a:r>
            <a:r>
              <a:rPr lang="ru-RU" sz="2000" i="1" dirty="0">
                <a:solidFill>
                  <a:srgbClr val="7030A0"/>
                </a:solidFill>
              </a:rPr>
              <a:t> </a:t>
            </a:r>
            <a:endParaRPr lang="ru-RU" sz="28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642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685" y="1784334"/>
            <a:ext cx="4243184" cy="331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1"/>
          <p:cNvSpPr txBox="1">
            <a:spLocks/>
          </p:cNvSpPr>
          <p:nvPr/>
        </p:nvSpPr>
        <p:spPr>
          <a:xfrm>
            <a:off x="480141" y="2006600"/>
            <a:ext cx="7408333" cy="2588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8872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3" indent="0">
              <a:buFont typeface="Arial" pitchFamily="34" charset="0"/>
              <a:buNone/>
            </a:pPr>
            <a:endParaRPr lang="ru-RU" sz="1600" b="1" i="1"/>
          </a:p>
          <a:p>
            <a:pPr marL="914400" lvl="3" indent="0">
              <a:buFont typeface="Arial" pitchFamily="34" charset="0"/>
              <a:buNone/>
            </a:pPr>
            <a:endParaRPr lang="ru-RU" sz="1600" b="1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05508" y="2030043"/>
            <a:ext cx="35433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0" lvl="3" indent="0">
              <a:buNone/>
            </a:pPr>
            <a:r>
              <a:rPr lang="ru-RU" sz="1600" b="1" i="1" dirty="0"/>
              <a:t>Разучивание стихов,</a:t>
            </a:r>
          </a:p>
          <a:p>
            <a:pPr marL="914400" lvl="3" indent="0">
              <a:buNone/>
            </a:pPr>
            <a:r>
              <a:rPr lang="ru-RU" sz="1600" b="1" i="1" dirty="0"/>
              <a:t>литературных сценок </a:t>
            </a:r>
          </a:p>
          <a:p>
            <a:pPr marL="914400" lvl="3" indent="0">
              <a:buNone/>
            </a:pPr>
            <a:endParaRPr lang="ru-RU" sz="1600" b="1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915816" y="5156458"/>
            <a:ext cx="29325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3" indent="0">
              <a:buNone/>
            </a:pPr>
            <a:r>
              <a:rPr lang="ru-RU" sz="1600" b="1" i="1" dirty="0"/>
              <a:t>Праздничные концерты «День Победы – День памяти и славы!»</a:t>
            </a:r>
          </a:p>
          <a:p>
            <a:pPr marL="914400" lvl="3" indent="0">
              <a:buNone/>
            </a:pPr>
            <a:r>
              <a:rPr lang="ru-RU" sz="1600" b="1" i="1" dirty="0"/>
              <a:t>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3697544"/>
            <a:ext cx="31229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3" indent="0">
              <a:buNone/>
            </a:pPr>
            <a:r>
              <a:rPr lang="ru-RU" sz="1600" b="1" i="1" dirty="0"/>
              <a:t>Беседы, игры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1392" y="207621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914400" lvl="3" indent="0">
              <a:buNone/>
            </a:pPr>
            <a:r>
              <a:rPr lang="ru-RU" sz="1600" b="1" i="1" dirty="0"/>
              <a:t>Чтение художественной литературы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873392" y="3451323"/>
            <a:ext cx="43614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3" indent="0">
              <a:buNone/>
            </a:pPr>
            <a:r>
              <a:rPr lang="ru-RU" sz="1600" b="1" i="1" dirty="0"/>
              <a:t>    </a:t>
            </a:r>
            <a:r>
              <a:rPr lang="ru-RU" sz="1600" b="1" i="1" dirty="0" err="1"/>
              <a:t>Видеочеллендж</a:t>
            </a:r>
            <a:r>
              <a:rPr lang="ru-RU" sz="1600" b="1" i="1" dirty="0"/>
              <a:t> «Детям о войне»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69535" y="4552017"/>
            <a:ext cx="43293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3" indent="0">
              <a:buNone/>
            </a:pPr>
            <a:r>
              <a:rPr lang="ru-RU" sz="1600" b="1" i="1" dirty="0"/>
              <a:t>  Художественное творчество (рисование, лепка, аппликация, </a:t>
            </a:r>
            <a:r>
              <a:rPr lang="ru-RU" sz="1600" b="1" i="1" dirty="0" err="1"/>
              <a:t>пластилинография</a:t>
            </a:r>
            <a:r>
              <a:rPr lang="ru-RU" sz="1600" b="1" i="1" dirty="0"/>
              <a:t>,    конструирование)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699775" y="126876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i="1" dirty="0"/>
              <a:t>Прослушивание и разучивание песен </a:t>
            </a:r>
          </a:p>
          <a:p>
            <a:r>
              <a:rPr lang="ru-RU" sz="1600" b="1" i="1" dirty="0"/>
              <a:t>военных лет, постановка танцев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234667" y="4558365"/>
            <a:ext cx="4014579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4pPr marL="914400" lvl="3" indent="0">
              <a:buNone/>
              <a:defRPr sz="1400"/>
            </a:lvl4pPr>
          </a:lstStyle>
          <a:p>
            <a:pPr lvl="3"/>
            <a:r>
              <a:rPr lang="ru-RU" sz="1600" b="1" i="1" dirty="0"/>
              <a:t>Просмотр документальных фильмов:</a:t>
            </a:r>
          </a:p>
          <a:p>
            <a:pPr lvl="3"/>
            <a:r>
              <a:rPr lang="ru-RU" sz="1600" b="1" i="1" dirty="0"/>
              <a:t>«Как начиналась война», «Дети-</a:t>
            </a:r>
          </a:p>
          <a:p>
            <a:pPr lvl="3"/>
            <a:r>
              <a:rPr lang="ru-RU" sz="1600" b="1" i="1" dirty="0"/>
              <a:t>герои»; презентация «Животные, которые помогали в годы войны»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32498" y="476672"/>
            <a:ext cx="4468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>
                <a:solidFill>
                  <a:srgbClr val="7030A0"/>
                </a:solidFill>
              </a:rPr>
              <a:t>     Формы работы с детьми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0141" y="2866548"/>
            <a:ext cx="2642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/>
              <a:t>Экскурсия к Мемориалу</a:t>
            </a:r>
          </a:p>
          <a:p>
            <a:r>
              <a:rPr lang="ru-RU" sz="1600" b="1" i="1" dirty="0"/>
              <a:t>Победы</a:t>
            </a:r>
          </a:p>
        </p:txBody>
      </p:sp>
    </p:spTree>
    <p:extLst>
      <p:ext uri="{BB962C8B-B14F-4D97-AF65-F5344CB8AC3E}">
        <p14:creationId xmlns:p14="http://schemas.microsoft.com/office/powerpoint/2010/main" val="2284030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14130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7030A0"/>
                </a:solidFill>
              </a:rPr>
              <a:t>     Праздничное оформление фойе детского сада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B1ADFB-E951-4511-AD94-A2A1A27C2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575795"/>
            <a:ext cx="5328592" cy="602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32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ADAC3D-219A-4094-A0C3-1EEBB871329D}"/>
              </a:ext>
            </a:extLst>
          </p:cNvPr>
          <p:cNvSpPr txBox="1"/>
          <p:nvPr/>
        </p:nvSpPr>
        <p:spPr>
          <a:xfrm>
            <a:off x="1619672" y="260648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7030A0"/>
                </a:solidFill>
              </a:rPr>
              <a:t>Выставка рисунков «Вечный огонь памяти»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346005-5DCB-490A-ADFC-299D06F3D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4320480" cy="33843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E69C08-E562-4C39-A429-3EFE19E73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16832"/>
            <a:ext cx="4032448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61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9AED1B-4747-4864-B29E-8725AB50B257}"/>
              </a:ext>
            </a:extLst>
          </p:cNvPr>
          <p:cNvSpPr txBox="1"/>
          <p:nvPr/>
        </p:nvSpPr>
        <p:spPr>
          <a:xfrm>
            <a:off x="971600" y="332656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7030A0"/>
                </a:solidFill>
              </a:rPr>
              <a:t>                Оформление «Стены памяти»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BEC8CB-8D15-466D-86DC-86B01B616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96752"/>
            <a:ext cx="691276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12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31804"/>
            <a:ext cx="691276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7030A0"/>
                </a:solidFill>
              </a:rPr>
              <a:t>	      </a:t>
            </a:r>
            <a:r>
              <a:rPr lang="ru-RU" sz="2400" b="1" i="1" dirty="0">
                <a:solidFill>
                  <a:srgbClr val="7030A0"/>
                </a:solidFill>
              </a:rPr>
              <a:t>Выставка «С Днем Победы»</a:t>
            </a:r>
          </a:p>
          <a:p>
            <a:r>
              <a:rPr lang="ru-RU" sz="2400" b="1" i="1" dirty="0">
                <a:solidFill>
                  <a:srgbClr val="7030A0"/>
                </a:solidFill>
              </a:rPr>
              <a:t>		    в группе №19  </a:t>
            </a:r>
          </a:p>
          <a:p>
            <a:r>
              <a:rPr lang="ru-RU" sz="2400" b="1" i="1" dirty="0">
                <a:solidFill>
                  <a:srgbClr val="7030A0"/>
                </a:solidFill>
              </a:rPr>
              <a:t>		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362197-FD9D-41AC-BCE7-71B0E08894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79173"/>
            <a:ext cx="2736304" cy="40144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BE5B7B-0034-4F25-94D1-6AF3B3283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610" y="1700808"/>
            <a:ext cx="3312369" cy="28083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691B32-D1F1-4970-B608-3273A6EDE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635" y="1124744"/>
            <a:ext cx="2209638" cy="424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376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799</TotalTime>
  <Words>694</Words>
  <Application>Microsoft Office PowerPoint</Application>
  <PresentationFormat>Экран (4:3)</PresentationFormat>
  <Paragraphs>81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Franklin Gothic Book</vt:lpstr>
      <vt:lpstr>Franklin Gothic Medium</vt:lpstr>
      <vt:lpstr>Wingdings 2</vt:lpstr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Никита</dc:creator>
  <cp:lastModifiedBy>Никита Лацвиев</cp:lastModifiedBy>
  <cp:revision>97</cp:revision>
  <dcterms:created xsi:type="dcterms:W3CDTF">2022-05-09T16:54:44Z</dcterms:created>
  <dcterms:modified xsi:type="dcterms:W3CDTF">2024-05-12T14:26:08Z</dcterms:modified>
</cp:coreProperties>
</file>